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Montserrat" panose="020B0604020202020204" charset="0"/>
      <p:regular r:id="rId13"/>
      <p:bold r:id="rId14"/>
      <p:italic r:id="rId15"/>
      <p:boldItalic r:id="rId16"/>
    </p:embeddedFont>
    <p:embeddedFont>
      <p:font typeface="Oswald" panose="020B0604020202020204" charset="0"/>
      <p:regular r:id="rId17"/>
      <p:bold r:id="rId18"/>
    </p:embeddedFont>
    <p:embeddedFont>
      <p:font typeface="Playfair Display"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3E7D9E-0AA4-4477-8A29-76FC7DB33742}">
  <a:tblStyle styleId="{173E7D9E-0AA4-4477-8A29-76FC7DB337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4" d="100"/>
          <a:sy n="84" d="100"/>
        </p:scale>
        <p:origin x="78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7fc305281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7fc30528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7fc30528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7fc3052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7fc30528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7fc30528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7fc30528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7fc30528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7fc30528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7fc30528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7fc30528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7fc30528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7fc305281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7fc305281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7fc305281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7fc30528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7fc305281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7fc305281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rgbClr val="07376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gatorade.com/products/protein-powders-and-shakes/protein-shake-vanilla-20g-protein-12-pack" TargetMode="External"/><Relationship Id="rId3" Type="http://schemas.openxmlformats.org/officeDocument/2006/relationships/hyperlink" Target="https://newsnetwork.mayoclinic.org/discussion/the-power-of-blueberries/" TargetMode="External"/><Relationship Id="rId7" Type="http://schemas.openxmlformats.org/officeDocument/2006/relationships/hyperlink" Target="https://www.washingtonpost.com/recipes/whole-wheat-english-muffins/16565/?noredirect=on&amp;utm_term=.8a74cfa677c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amazon.com/Motts-Applesauce-pouches-count-Pack/dp/B00IHVRHRI" TargetMode="External"/><Relationship Id="rId5" Type="http://schemas.openxmlformats.org/officeDocument/2006/relationships/hyperlink" Target="https://taldepot.com/gatorade-prime-energy-chews-variety-pack-pack-of-374.html" TargetMode="External"/><Relationship Id="rId10" Type="http://schemas.openxmlformats.org/officeDocument/2006/relationships/hyperlink" Target="https://en.wikipedia.org/wiki/Penn_State_Nittany_Lions" TargetMode="External"/><Relationship Id="rId4" Type="http://schemas.openxmlformats.org/officeDocument/2006/relationships/hyperlink" Target="https://www.walmart.com/ip/Rold-Gold-Tiny-Twists-Original-Pretzels-1-oz-88-count/51233615" TargetMode="External"/><Relationship Id="rId9" Type="http://schemas.openxmlformats.org/officeDocument/2006/relationships/hyperlink" Target="https://assetcloud02.roccommerce.net/w750-h510-cpad/_rastelli/8/7/10/1569_antibioticfreechickenbreast_cooked.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3"/>
          <p:cNvPicPr preferRelativeResize="0"/>
          <p:nvPr/>
        </p:nvPicPr>
        <p:blipFill>
          <a:blip r:embed="rId3">
            <a:alphaModFix/>
          </a:blip>
          <a:stretch>
            <a:fillRect/>
          </a:stretch>
        </p:blipFill>
        <p:spPr>
          <a:xfrm>
            <a:off x="4365000" y="0"/>
            <a:ext cx="3831526" cy="5143500"/>
          </a:xfrm>
          <a:prstGeom prst="rect">
            <a:avLst/>
          </a:prstGeom>
          <a:noFill/>
          <a:ln>
            <a:noFill/>
          </a:ln>
        </p:spPr>
      </p:pic>
      <p:sp>
        <p:nvSpPr>
          <p:cNvPr id="60" name="Google Shape;60;p13"/>
          <p:cNvSpPr txBox="1">
            <a:spLocks noGrp="1"/>
          </p:cNvSpPr>
          <p:nvPr>
            <p:ph type="subTitle" idx="1"/>
          </p:nvPr>
        </p:nvSpPr>
        <p:spPr>
          <a:xfrm>
            <a:off x="344250" y="3550650"/>
            <a:ext cx="6627900" cy="577800"/>
          </a:xfrm>
          <a:prstGeom prst="rect">
            <a:avLst/>
          </a:prstGeom>
          <a:solidFill>
            <a:schemeClr val="dk1"/>
          </a:solidFill>
        </p:spPr>
        <p:txBody>
          <a:bodyPr spcFirstLastPara="1" wrap="square" lIns="91425" tIns="91425" rIns="91425" bIns="91425" anchor="ctr" anchorCtr="0">
            <a:noAutofit/>
          </a:bodyPr>
          <a:lstStyle/>
          <a:p>
            <a:pPr marL="0" lvl="0" indent="0" algn="l" rtl="0">
              <a:spcBef>
                <a:spcPts val="0"/>
              </a:spcBef>
              <a:spcAft>
                <a:spcPts val="0"/>
              </a:spcAft>
              <a:buNone/>
            </a:pPr>
            <a:r>
              <a:rPr lang="en"/>
              <a:t>Emily Barton, Haleigh Miller, Stan Zhao</a:t>
            </a:r>
            <a:endParaRPr/>
          </a:p>
        </p:txBody>
      </p:sp>
      <p:sp>
        <p:nvSpPr>
          <p:cNvPr id="3" name="Rectangle 2">
            <a:extLst>
              <a:ext uri="{FF2B5EF4-FFF2-40B4-BE49-F238E27FC236}">
                <a16:creationId xmlns:a16="http://schemas.microsoft.com/office/drawing/2014/main" id="{3F801380-E322-4635-8CD2-EF6ED8F4CF83}"/>
              </a:ext>
            </a:extLst>
          </p:cNvPr>
          <p:cNvSpPr/>
          <p:nvPr/>
        </p:nvSpPr>
        <p:spPr>
          <a:xfrm>
            <a:off x="344250" y="1604280"/>
            <a:ext cx="8373030" cy="19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2"/>
                </a:solidFill>
                <a:latin typeface="Playfair Display" panose="020B0604020202020204" charset="0"/>
              </a:rPr>
              <a:t>Swimming Portfolio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chemeClr val="accent5"/>
                </a:highlight>
              </a:rPr>
              <a:t>References</a:t>
            </a:r>
            <a:endParaRPr>
              <a:highlight>
                <a:schemeClr val="accent5"/>
              </a:highlight>
            </a:endParaRPr>
          </a:p>
        </p:txBody>
      </p:sp>
      <p:sp>
        <p:nvSpPr>
          <p:cNvPr id="112" name="Google Shape;112;p2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1100"/>
              <a:buFont typeface="Arial"/>
              <a:buNone/>
            </a:pPr>
            <a:r>
              <a:rPr lang="en" sz="1100">
                <a:solidFill>
                  <a:srgbClr val="FFFFFF"/>
                </a:solidFill>
              </a:rPr>
              <a:t>Pre-Meet Carb Guide image sources:</a:t>
            </a:r>
            <a:endParaRPr sz="1100">
              <a:solidFill>
                <a:srgbClr val="FFFFFF"/>
              </a:solidFill>
            </a:endParaRPr>
          </a:p>
          <a:p>
            <a:pPr marL="0" lvl="0" indent="0" algn="l" rtl="0">
              <a:lnSpc>
                <a:spcPct val="100000"/>
              </a:lnSpc>
              <a:spcBef>
                <a:spcPts val="0"/>
              </a:spcBef>
              <a:spcAft>
                <a:spcPts val="0"/>
              </a:spcAft>
              <a:buClr>
                <a:schemeClr val="dk2"/>
              </a:buClr>
              <a:buSzPts val="1100"/>
              <a:buFont typeface="Arial"/>
              <a:buNone/>
            </a:pPr>
            <a:r>
              <a:rPr lang="en" sz="1100" u="sng">
                <a:solidFill>
                  <a:schemeClr val="hlink"/>
                </a:solidFill>
                <a:hlinkClick r:id="rId3"/>
              </a:rPr>
              <a:t>https://newsnetwork.mayoclinic.org/discussion/the-power-of-blueberries/</a:t>
            </a:r>
            <a:endParaRPr sz="1100" u="sng">
              <a:solidFill>
                <a:schemeClr val="hlink"/>
              </a:solidFill>
              <a:hlinkClick r:id="rId3"/>
            </a:endParaRPr>
          </a:p>
          <a:p>
            <a:pPr marL="0" lvl="0" indent="0" algn="l" rtl="0">
              <a:lnSpc>
                <a:spcPct val="100000"/>
              </a:lnSpc>
              <a:spcBef>
                <a:spcPts val="0"/>
              </a:spcBef>
              <a:spcAft>
                <a:spcPts val="0"/>
              </a:spcAft>
              <a:buClr>
                <a:schemeClr val="dk2"/>
              </a:buClr>
              <a:buSzPts val="1100"/>
              <a:buFont typeface="Arial"/>
              <a:buNone/>
            </a:pPr>
            <a:r>
              <a:rPr lang="en" sz="1100" u="sng">
                <a:solidFill>
                  <a:schemeClr val="hlink"/>
                </a:solidFill>
                <a:hlinkClick r:id="rId4"/>
              </a:rPr>
              <a:t>https://www.walmart.com/ip/Rold-Gold-Tiny-Twists-Original-Pretzels-1-oz-88-count/51233615</a:t>
            </a:r>
            <a:endParaRPr sz="1100" u="sng">
              <a:solidFill>
                <a:schemeClr val="hlink"/>
              </a:solidFill>
              <a:hlinkClick r:id="rId4"/>
            </a:endParaRPr>
          </a:p>
          <a:p>
            <a:pPr marL="0" lvl="0" indent="0" algn="l" rtl="0">
              <a:lnSpc>
                <a:spcPct val="100000"/>
              </a:lnSpc>
              <a:spcBef>
                <a:spcPts val="0"/>
              </a:spcBef>
              <a:spcAft>
                <a:spcPts val="0"/>
              </a:spcAft>
              <a:buClr>
                <a:schemeClr val="dk2"/>
              </a:buClr>
              <a:buSzPts val="1100"/>
              <a:buFont typeface="Arial"/>
              <a:buNone/>
            </a:pPr>
            <a:r>
              <a:rPr lang="en" sz="1100" u="sng">
                <a:solidFill>
                  <a:schemeClr val="hlink"/>
                </a:solidFill>
                <a:hlinkClick r:id="rId5"/>
              </a:rPr>
              <a:t>https://taldepot.com/gatorade-prime-energy-chews-variety-pack-pack-of-374.html</a:t>
            </a:r>
            <a:endParaRPr sz="1100" u="sng">
              <a:solidFill>
                <a:schemeClr val="hlink"/>
              </a:solidFill>
              <a:hlinkClick r:id="rId5"/>
            </a:endParaRPr>
          </a:p>
          <a:p>
            <a:pPr marL="0" lvl="0" indent="0" algn="l" rtl="0">
              <a:lnSpc>
                <a:spcPct val="100000"/>
              </a:lnSpc>
              <a:spcBef>
                <a:spcPts val="0"/>
              </a:spcBef>
              <a:spcAft>
                <a:spcPts val="0"/>
              </a:spcAft>
              <a:buClr>
                <a:schemeClr val="dk2"/>
              </a:buClr>
              <a:buSzPts val="1100"/>
              <a:buFont typeface="Arial"/>
              <a:buNone/>
            </a:pPr>
            <a:r>
              <a:rPr lang="en" sz="1100" u="sng">
                <a:solidFill>
                  <a:schemeClr val="hlink"/>
                </a:solidFill>
                <a:hlinkClick r:id="rId6"/>
              </a:rPr>
              <a:t>https://www.amazon.com/Motts-Applesauce-pouches-count-Pack/dp/B00IHVRHRI</a:t>
            </a:r>
            <a:endParaRPr sz="1100" u="sng">
              <a:solidFill>
                <a:schemeClr val="hlink"/>
              </a:solidFill>
              <a:hlinkClick r:id="rId6"/>
            </a:endParaRPr>
          </a:p>
          <a:p>
            <a:pPr marL="0" lvl="0" indent="0" algn="l" rtl="0">
              <a:lnSpc>
                <a:spcPct val="100000"/>
              </a:lnSpc>
              <a:spcBef>
                <a:spcPts val="0"/>
              </a:spcBef>
              <a:spcAft>
                <a:spcPts val="0"/>
              </a:spcAft>
              <a:buClr>
                <a:schemeClr val="dk2"/>
              </a:buClr>
              <a:buSzPts val="1100"/>
              <a:buFont typeface="Arial"/>
              <a:buNone/>
            </a:pPr>
            <a:r>
              <a:rPr lang="en" sz="1100" u="sng">
                <a:solidFill>
                  <a:schemeClr val="hlink"/>
                </a:solidFill>
                <a:hlinkClick r:id="rId7"/>
              </a:rPr>
              <a:t>https://www.washingtonpost.com/recipes/whole-wheat-english-muffins/16565/?noredirect=on&amp;utm_term=.8a74cfa677ce</a:t>
            </a:r>
            <a:endParaRPr sz="1100" u="sng">
              <a:solidFill>
                <a:schemeClr val="hlink"/>
              </a:solidFill>
              <a:hlinkClick r:id="rId7"/>
            </a:endParaRPr>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Clr>
                <a:schemeClr val="dk2"/>
              </a:buClr>
              <a:buSzPts val="1100"/>
              <a:buFont typeface="Arial"/>
              <a:buNone/>
            </a:pPr>
            <a:r>
              <a:rPr lang="en" sz="1100">
                <a:solidFill>
                  <a:srgbClr val="FFFFFF"/>
                </a:solidFill>
              </a:rPr>
              <a:t>Post-Practice Refuel image sources:</a:t>
            </a:r>
            <a:endParaRPr sz="1100">
              <a:solidFill>
                <a:srgbClr val="FFFFFF"/>
              </a:solidFill>
            </a:endParaRPr>
          </a:p>
          <a:p>
            <a:pPr marL="0" lvl="0" indent="0" algn="l" rtl="0">
              <a:lnSpc>
                <a:spcPct val="100000"/>
              </a:lnSpc>
              <a:spcBef>
                <a:spcPts val="0"/>
              </a:spcBef>
              <a:spcAft>
                <a:spcPts val="0"/>
              </a:spcAft>
              <a:buClr>
                <a:schemeClr val="dk2"/>
              </a:buClr>
              <a:buSzPts val="1100"/>
              <a:buFont typeface="Arial"/>
              <a:buNone/>
            </a:pPr>
            <a:r>
              <a:rPr lang="en" sz="1100" u="sng">
                <a:solidFill>
                  <a:schemeClr val="hlink"/>
                </a:solidFill>
                <a:hlinkClick r:id="rId8"/>
              </a:rPr>
              <a:t>https://www.gatorade.com/products/protein-powders-and-shakes/protein-shake-vanilla-20g-protein-12-pack</a:t>
            </a:r>
            <a:endParaRPr sz="1100" u="sng">
              <a:solidFill>
                <a:schemeClr val="hlink"/>
              </a:solidFill>
              <a:hlinkClick r:id="rId8"/>
            </a:endParaRPr>
          </a:p>
          <a:p>
            <a:pPr marL="0" lvl="0" indent="0" algn="l" rtl="0">
              <a:lnSpc>
                <a:spcPct val="100000"/>
              </a:lnSpc>
              <a:spcBef>
                <a:spcPts val="0"/>
              </a:spcBef>
              <a:spcAft>
                <a:spcPts val="0"/>
              </a:spcAft>
              <a:buNone/>
            </a:pPr>
            <a:r>
              <a:rPr lang="en" sz="1100" u="sng">
                <a:solidFill>
                  <a:schemeClr val="hlink"/>
                </a:solidFill>
                <a:hlinkClick r:id="rId9"/>
              </a:rPr>
              <a:t>https://assetcloud02.roccommerce.net/w750-h510-cpad//_rastelli/8/7/10/1569_antibioticfreechickenbreast_cooked.jpg</a:t>
            </a:r>
            <a:endParaRPr sz="1100"/>
          </a:p>
          <a:p>
            <a:pPr marL="0" lvl="0" indent="0" algn="l" rtl="0">
              <a:lnSpc>
                <a:spcPct val="100000"/>
              </a:lnSpc>
              <a:spcBef>
                <a:spcPts val="0"/>
              </a:spcBef>
              <a:spcAft>
                <a:spcPts val="0"/>
              </a:spcAft>
              <a:buClr>
                <a:schemeClr val="dk2"/>
              </a:buClr>
              <a:buSzPts val="1100"/>
              <a:buFont typeface="Arial"/>
              <a:buNone/>
            </a:pPr>
            <a:r>
              <a:rPr lang="en" sz="1100" u="sng">
                <a:solidFill>
                  <a:schemeClr val="hlink"/>
                </a:solidFill>
                <a:hlinkClick r:id="rId10"/>
              </a:rPr>
              <a:t>https://en.wikipedia.org/wiki/Penn_State_Nittany_Lions</a:t>
            </a:r>
            <a:endParaRPr sz="1100" u="sng">
              <a:solidFill>
                <a:schemeClr val="hlink"/>
              </a:solidFill>
              <a:hlinkClick r:id="rId9"/>
            </a:endParaRPr>
          </a:p>
          <a:p>
            <a:pPr marL="0" lvl="0" indent="0" algn="l" rtl="0">
              <a:lnSpc>
                <a:spcPct val="100000"/>
              </a:lnSpc>
              <a:spcBef>
                <a:spcPts val="0"/>
              </a:spcBef>
              <a:spcAft>
                <a:spcPts val="0"/>
              </a:spcAft>
              <a:buNone/>
            </a:pP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chemeClr val="accent5"/>
                </a:highlight>
              </a:rPr>
              <a:t>Proposal</a:t>
            </a:r>
            <a:endParaRPr>
              <a:highlight>
                <a:schemeClr val="accent5"/>
              </a:highlight>
            </a:endParaRPr>
          </a:p>
        </p:txBody>
      </p:sp>
      <p:sp>
        <p:nvSpPr>
          <p:cNvPr id="66" name="Google Shape;66;p14"/>
          <p:cNvSpPr txBox="1">
            <a:spLocks noGrp="1"/>
          </p:cNvSpPr>
          <p:nvPr>
            <p:ph type="body" idx="1"/>
          </p:nvPr>
        </p:nvSpPr>
        <p:spPr>
          <a:xfrm>
            <a:off x="311700" y="1234075"/>
            <a:ext cx="8520600" cy="33348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b="1">
                <a:solidFill>
                  <a:srgbClr val="000000"/>
                </a:solidFill>
              </a:rPr>
              <a:t>Hours</a:t>
            </a:r>
            <a:endParaRPr sz="1400" b="1">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Start in the mornings in time for post-practice meal</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latin typeface="Times New Roman"/>
                <a:ea typeface="Times New Roman"/>
                <a:cs typeface="Times New Roman"/>
                <a:sym typeface="Times New Roman"/>
              </a:rPr>
              <a:t> </a:t>
            </a:r>
            <a:r>
              <a:rPr lang="en">
                <a:solidFill>
                  <a:srgbClr val="000000"/>
                </a:solidFill>
              </a:rPr>
              <a:t>Stay for regular office hours (until 5pm)</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latin typeface="Times New Roman"/>
                <a:ea typeface="Times New Roman"/>
                <a:cs typeface="Times New Roman"/>
                <a:sym typeface="Times New Roman"/>
              </a:rPr>
              <a:t> </a:t>
            </a:r>
            <a:r>
              <a:rPr lang="en">
                <a:solidFill>
                  <a:srgbClr val="000000"/>
                </a:solidFill>
              </a:rPr>
              <a:t>Attend weekend meals and meets- including away meets if travel is paid for</a:t>
            </a:r>
            <a:endParaRPr>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Services provided </a:t>
            </a:r>
            <a:endParaRPr sz="1400" b="1">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Counseling to student athlete regarding their question on nutrition and diet</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Monitoring athlete’s progress and stats, in touch with head coach on the feedback of their performance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Give team talks regarding nutrition plan and educate athlete on the topic of nutrition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Provide food choices and educate athletes on how to prepare their meals</a:t>
            </a:r>
            <a:endParaRPr>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Location of office</a:t>
            </a:r>
            <a:endParaRPr sz="1400" b="1">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Location where the athletes usually go, athletic buildings or gym and near locker room or some lower floors where athletes will have easy access to</a:t>
            </a:r>
            <a:endParaRPr>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chemeClr val="accent5"/>
                </a:highlight>
              </a:rPr>
              <a:t>Proposal (continued)</a:t>
            </a:r>
            <a:endParaRPr>
              <a:highlight>
                <a:schemeClr val="accent5"/>
              </a:highlight>
            </a:endParaRPr>
          </a:p>
        </p:txBody>
      </p:sp>
      <p:sp>
        <p:nvSpPr>
          <p:cNvPr id="72" name="Google Shape;72;p15"/>
          <p:cNvSpPr txBox="1">
            <a:spLocks noGrp="1"/>
          </p:cNvSpPr>
          <p:nvPr>
            <p:ph type="body" idx="1"/>
          </p:nvPr>
        </p:nvSpPr>
        <p:spPr>
          <a:xfrm>
            <a:off x="300" y="1152475"/>
            <a:ext cx="9144000" cy="36717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b="1">
                <a:solidFill>
                  <a:srgbClr val="000000"/>
                </a:solidFill>
              </a:rPr>
              <a:t>Responsibilities</a:t>
            </a:r>
            <a:endParaRPr sz="1400" b="1">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latin typeface="Times New Roman"/>
                <a:ea typeface="Times New Roman"/>
                <a:cs typeface="Times New Roman"/>
                <a:sym typeface="Times New Roman"/>
              </a:rPr>
              <a:t> </a:t>
            </a:r>
            <a:r>
              <a:rPr lang="en">
                <a:solidFill>
                  <a:srgbClr val="000000"/>
                </a:solidFill>
              </a:rPr>
              <a:t>Assess and counsel student-athletes on medical-related nutrition concerns utilizing appropriate Medical Nutrition Therapy techniques conditions such as but not limited to anemia, disordered eating, diabetes, bone mineral disturbances, amenorrhea, dyslipidemia, hypertension, gastrointestinal concerns, food allergies and intolerances, and other medical conditions.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Provide team-specific nutrition trainings and recommendations.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Provide consistent communication to coaching staffs, strength &amp; conditioning staffs, athletic trainers, team physicians, mental health staffs, and administration regarding sports nutrition and sports performance related issues.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Oversight of fueling stations and staff management.</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Actively participate in meal monitoring and plate-side nutrition education for student athletes at training table meals.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Maintain knowledge of and compliance with specific NCAA, SEC, and institution rules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Budgetary Responsibilities</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chemeClr val="accent5"/>
                </a:highlight>
              </a:rPr>
              <a:t>Proposal (continued)</a:t>
            </a:r>
            <a:endParaRPr>
              <a:highlight>
                <a:schemeClr val="accent5"/>
              </a:highlight>
            </a:endParaRPr>
          </a:p>
        </p:txBody>
      </p:sp>
      <p:sp>
        <p:nvSpPr>
          <p:cNvPr id="78" name="Google Shape;78;p16"/>
          <p:cNvSpPr txBox="1">
            <a:spLocks noGrp="1"/>
          </p:cNvSpPr>
          <p:nvPr>
            <p:ph type="body" idx="1"/>
          </p:nvPr>
        </p:nvSpPr>
        <p:spPr>
          <a:xfrm>
            <a:off x="311700" y="1234075"/>
            <a:ext cx="8520600" cy="33348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b="1">
                <a:solidFill>
                  <a:srgbClr val="000000"/>
                </a:solidFill>
              </a:rPr>
              <a:t>Visibility</a:t>
            </a:r>
            <a:endParaRPr sz="1400" b="1">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In office during regular office hours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Must in office before, during and after athletes’ training</a:t>
            </a:r>
            <a:endParaRPr>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Reporting Lines</a:t>
            </a:r>
            <a:endParaRPr sz="1400" b="1">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Report directly to head coach</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Contact with assistant coaches and strength coaches to inform them of nutrition plan</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Contact fueling station staff with the information on nutrition plan</a:t>
            </a:r>
            <a:endParaRPr>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Travel</a:t>
            </a:r>
            <a:endParaRPr sz="1400" b="1">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Willing to travel with team to competitions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Willing to travel outside for nutrition fair or conference</a:t>
            </a:r>
            <a:endParaRPr>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Body Composition Services</a:t>
            </a:r>
            <a:endParaRPr sz="1400" b="1">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Understand and able to operate major measurement tools for body composition</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latin typeface="Times New Roman"/>
                <a:ea typeface="Times New Roman"/>
                <a:cs typeface="Times New Roman"/>
                <a:sym typeface="Times New Roman"/>
              </a:rPr>
              <a:t> </a:t>
            </a:r>
            <a:r>
              <a:rPr lang="en">
                <a:solidFill>
                  <a:srgbClr val="000000"/>
                </a:solidFill>
              </a:rPr>
              <a:t>Skin calipers, Bioelectrical Impedance,</a:t>
            </a:r>
            <a:r>
              <a:rPr lang="en">
                <a:solidFill>
                  <a:srgbClr val="000000"/>
                </a:solidFill>
                <a:latin typeface="Times New Roman"/>
                <a:ea typeface="Times New Roman"/>
                <a:cs typeface="Times New Roman"/>
                <a:sym typeface="Times New Roman"/>
              </a:rPr>
              <a:t> </a:t>
            </a:r>
            <a:r>
              <a:rPr lang="en">
                <a:solidFill>
                  <a:srgbClr val="000000"/>
                </a:solidFill>
              </a:rPr>
              <a:t>Hydrostatic Weighing, DEXA, Bod Pod</a:t>
            </a:r>
            <a:endParaRPr>
              <a:solidFill>
                <a:srgbClr val="000000"/>
              </a:solidFill>
            </a:endParaRPr>
          </a:p>
          <a:p>
            <a:pPr marL="13716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chemeClr val="accent5"/>
                </a:highlight>
              </a:rPr>
              <a:t>Proposal (continued)</a:t>
            </a:r>
            <a:endParaRPr>
              <a:highlight>
                <a:schemeClr val="accent5"/>
              </a:highlight>
            </a:endParaRPr>
          </a:p>
        </p:txBody>
      </p:sp>
      <p:sp>
        <p:nvSpPr>
          <p:cNvPr id="84" name="Google Shape;84;p17"/>
          <p:cNvSpPr txBox="1">
            <a:spLocks noGrp="1"/>
          </p:cNvSpPr>
          <p:nvPr>
            <p:ph type="body" idx="1"/>
          </p:nvPr>
        </p:nvSpPr>
        <p:spPr>
          <a:xfrm>
            <a:off x="311700" y="1234075"/>
            <a:ext cx="8520600" cy="33348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b="1"/>
              <a:t>Frequency of meetings: Coaches/staff, athletes, etc</a:t>
            </a:r>
            <a:endParaRPr sz="1400" b="1"/>
          </a:p>
          <a:p>
            <a:pPr marL="914400" lvl="1" indent="-317500" algn="l" rtl="0">
              <a:spcBef>
                <a:spcPts val="0"/>
              </a:spcBef>
              <a:spcAft>
                <a:spcPts val="0"/>
              </a:spcAft>
              <a:buSzPts val="1400"/>
              <a:buChar char="○"/>
            </a:pPr>
            <a:r>
              <a:rPr lang="en"/>
              <a:t>Meeting with coach weekly regarding the performance of each athlete </a:t>
            </a:r>
            <a:endParaRPr/>
          </a:p>
          <a:p>
            <a:pPr marL="914400" lvl="1" indent="-317500" algn="l" rtl="0">
              <a:spcBef>
                <a:spcPts val="0"/>
              </a:spcBef>
              <a:spcAft>
                <a:spcPts val="0"/>
              </a:spcAft>
              <a:buSzPts val="1400"/>
              <a:buChar char="○"/>
            </a:pPr>
            <a:r>
              <a:rPr lang="en"/>
              <a:t>Meeting with the whole team once during academic year to give team talk</a:t>
            </a:r>
            <a:endParaRPr/>
          </a:p>
          <a:p>
            <a:pPr marL="914400" lvl="1" indent="-317500" algn="l" rtl="0">
              <a:spcBef>
                <a:spcPts val="0"/>
              </a:spcBef>
              <a:spcAft>
                <a:spcPts val="0"/>
              </a:spcAft>
              <a:buSzPts val="1400"/>
              <a:buChar char="○"/>
            </a:pPr>
            <a:r>
              <a:rPr lang="en"/>
              <a:t>Meeting with individual athlete if he/she had requested or noticed by head coach regarding their performance due to nutrition and diet</a:t>
            </a:r>
            <a:endParaRPr/>
          </a:p>
          <a:p>
            <a:pPr marL="914400" lvl="1" indent="-317500" algn="l" rtl="0">
              <a:spcBef>
                <a:spcPts val="0"/>
              </a:spcBef>
              <a:spcAft>
                <a:spcPts val="0"/>
              </a:spcAft>
              <a:buSzPts val="1400"/>
              <a:buChar char="○"/>
            </a:pPr>
            <a:r>
              <a:rPr lang="en"/>
              <a:t>Meeting with fueling station staff regarding the nutrition plan </a:t>
            </a:r>
            <a:endParaRPr/>
          </a:p>
          <a:p>
            <a:pPr marL="914400" lvl="1" indent="-317500" algn="l" rtl="0">
              <a:spcBef>
                <a:spcPts val="0"/>
              </a:spcBef>
              <a:spcAft>
                <a:spcPts val="0"/>
              </a:spcAft>
              <a:buSzPts val="1400"/>
              <a:buChar char="○"/>
            </a:pPr>
            <a:r>
              <a:rPr lang="en"/>
              <a:t>Meeting with athlete’s family if their assistance for athlete’s nutrition intervention are necessary</a:t>
            </a:r>
            <a:endParaRPr/>
          </a:p>
          <a:p>
            <a:pPr marL="457200" lvl="0" indent="-317500" algn="l" rtl="0">
              <a:spcBef>
                <a:spcPts val="0"/>
              </a:spcBef>
              <a:spcAft>
                <a:spcPts val="0"/>
              </a:spcAft>
              <a:buSzPts val="1400"/>
              <a:buChar char="●"/>
            </a:pPr>
            <a:r>
              <a:rPr lang="en" sz="1400" b="1"/>
              <a:t>Competition</a:t>
            </a:r>
            <a:endParaRPr sz="1400" b="1"/>
          </a:p>
          <a:p>
            <a:pPr marL="914400" lvl="1" indent="-317500" algn="l" rtl="0">
              <a:spcBef>
                <a:spcPts val="0"/>
              </a:spcBef>
              <a:spcAft>
                <a:spcPts val="0"/>
              </a:spcAft>
              <a:buSzPts val="1400"/>
              <a:buChar char="○"/>
            </a:pPr>
            <a:r>
              <a:rPr lang="en"/>
              <a:t>Monitor athlete’s diet during competition </a:t>
            </a:r>
            <a:endParaRPr/>
          </a:p>
          <a:p>
            <a:pPr marL="914400" lvl="1" indent="-317500" algn="l" rtl="0">
              <a:spcBef>
                <a:spcPts val="0"/>
              </a:spcBef>
              <a:spcAft>
                <a:spcPts val="0"/>
              </a:spcAft>
              <a:buSzPts val="1400"/>
              <a:buChar char="○"/>
            </a:pPr>
            <a:r>
              <a:rPr lang="en"/>
              <a:t>Give immediate nutrition intervention if the performance declined </a:t>
            </a:r>
            <a:endParaRPr/>
          </a:p>
          <a:p>
            <a:pPr marL="914400" lvl="1" indent="-317500" algn="l" rtl="0">
              <a:spcBef>
                <a:spcPts val="0"/>
              </a:spcBef>
              <a:spcAft>
                <a:spcPts val="0"/>
              </a:spcAft>
              <a:buSzPts val="1400"/>
              <a:buChar char="○"/>
            </a:pPr>
            <a:r>
              <a:rPr lang="en"/>
              <a:t>Prepare foods for athletes during competition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1243853" y="0"/>
            <a:ext cx="6656296"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9"/>
          <p:cNvPicPr preferRelativeResize="0"/>
          <p:nvPr/>
        </p:nvPicPr>
        <p:blipFill>
          <a:blip r:embed="rId3">
            <a:alphaModFix/>
          </a:blip>
          <a:stretch>
            <a:fillRect/>
          </a:stretch>
        </p:blipFill>
        <p:spPr>
          <a:xfrm>
            <a:off x="3125400" y="0"/>
            <a:ext cx="2893202"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chemeClr val="accent5"/>
                </a:highlight>
              </a:rPr>
              <a:t>Team Talk</a:t>
            </a:r>
            <a:endParaRPr>
              <a:highlight>
                <a:schemeClr val="accent5"/>
              </a:highlight>
            </a:endParaRPr>
          </a:p>
        </p:txBody>
      </p:sp>
      <p:graphicFrame>
        <p:nvGraphicFramePr>
          <p:cNvPr id="100" name="Google Shape;100;p20"/>
          <p:cNvGraphicFramePr/>
          <p:nvPr/>
        </p:nvGraphicFramePr>
        <p:xfrm>
          <a:off x="446225" y="690625"/>
          <a:ext cx="8562425" cy="4328070"/>
        </p:xfrm>
        <a:graphic>
          <a:graphicData uri="http://schemas.openxmlformats.org/drawingml/2006/table">
            <a:tbl>
              <a:tblPr>
                <a:noFill/>
                <a:tableStyleId>{173E7D9E-0AA4-4477-8A29-76FC7DB33742}</a:tableStyleId>
              </a:tblPr>
              <a:tblGrid>
                <a:gridCol w="1512800">
                  <a:extLst>
                    <a:ext uri="{9D8B030D-6E8A-4147-A177-3AD203B41FA5}">
                      <a16:colId xmlns:a16="http://schemas.microsoft.com/office/drawing/2014/main" val="20000"/>
                    </a:ext>
                  </a:extLst>
                </a:gridCol>
                <a:gridCol w="3484875">
                  <a:extLst>
                    <a:ext uri="{9D8B030D-6E8A-4147-A177-3AD203B41FA5}">
                      <a16:colId xmlns:a16="http://schemas.microsoft.com/office/drawing/2014/main" val="20001"/>
                    </a:ext>
                  </a:extLst>
                </a:gridCol>
                <a:gridCol w="3564750">
                  <a:extLst>
                    <a:ext uri="{9D8B030D-6E8A-4147-A177-3AD203B41FA5}">
                      <a16:colId xmlns:a16="http://schemas.microsoft.com/office/drawing/2014/main" val="20002"/>
                    </a:ext>
                  </a:extLst>
                </a:gridCol>
              </a:tblGrid>
              <a:tr h="485400">
                <a:tc>
                  <a:txBody>
                    <a:bodyPr/>
                    <a:lstStyle/>
                    <a:p>
                      <a:pPr marL="0" lvl="0" indent="0" algn="l" rtl="0">
                        <a:spcBef>
                          <a:spcPts val="0"/>
                        </a:spcBef>
                        <a:spcAft>
                          <a:spcPts val="0"/>
                        </a:spcAft>
                        <a:buNone/>
                      </a:pPr>
                      <a:endParaRPr/>
                    </a:p>
                  </a:txBody>
                  <a:tcPr marL="91425" marR="91425" marT="91425" marB="91425">
                    <a:lnL w="9525"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2400">
                          <a:latin typeface="Oswald"/>
                          <a:ea typeface="Oswald"/>
                          <a:cs typeface="Oswald"/>
                          <a:sym typeface="Oswald"/>
                        </a:rPr>
                        <a:t>Male Athletes</a:t>
                      </a:r>
                      <a:endParaRPr sz="2400">
                        <a:latin typeface="Oswald"/>
                        <a:ea typeface="Oswald"/>
                        <a:cs typeface="Oswald"/>
                        <a:sym typeface="Oswald"/>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Oswald"/>
                          <a:ea typeface="Oswald"/>
                          <a:cs typeface="Oswald"/>
                          <a:sym typeface="Oswald"/>
                        </a:rPr>
                        <a:t>Female Athletes</a:t>
                      </a:r>
                      <a:endParaRPr sz="2400">
                        <a:latin typeface="Oswald"/>
                        <a:ea typeface="Oswald"/>
                        <a:cs typeface="Oswald"/>
                        <a:sym typeface="Oswald"/>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567125">
                <a:tc>
                  <a:txBody>
                    <a:bodyPr/>
                    <a:lstStyle/>
                    <a:p>
                      <a:pPr marL="0" lvl="0" indent="0" algn="ctr" rtl="0">
                        <a:spcBef>
                          <a:spcPts val="0"/>
                        </a:spcBef>
                        <a:spcAft>
                          <a:spcPts val="0"/>
                        </a:spcAft>
                        <a:buNone/>
                      </a:pPr>
                      <a:r>
                        <a:rPr lang="en" sz="2400">
                          <a:latin typeface="Oswald"/>
                          <a:ea typeface="Oswald"/>
                          <a:cs typeface="Oswald"/>
                          <a:sym typeface="Oswald"/>
                        </a:rPr>
                        <a:t>Sprint Swimmers</a:t>
                      </a:r>
                      <a:endParaRPr sz="2400">
                        <a:latin typeface="Oswald"/>
                        <a:ea typeface="Oswald"/>
                        <a:cs typeface="Oswald"/>
                        <a:sym typeface="Oswald"/>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b="1" i="1"/>
                        <a:t>35 mins:</a:t>
                      </a:r>
                      <a:r>
                        <a:rPr lang="en" b="1"/>
                        <a:t> Dining Hall Tour (Fall)</a:t>
                      </a:r>
                      <a:endParaRPr b="1"/>
                    </a:p>
                    <a:p>
                      <a:pPr marL="457200" lvl="0" indent="0" algn="l" rtl="0">
                        <a:spcBef>
                          <a:spcPts val="0"/>
                        </a:spcBef>
                        <a:spcAft>
                          <a:spcPts val="0"/>
                        </a:spcAft>
                        <a:buNone/>
                      </a:pPr>
                      <a:r>
                        <a:rPr lang="en"/>
                        <a:t>Describe what athletes’ meals should look like, they create a plate, compare afterwards, &amp; eat</a:t>
                      </a:r>
                      <a:endParaRPr/>
                    </a:p>
                    <a:p>
                      <a:pPr marL="0" lvl="0" indent="0" algn="l" rtl="0">
                        <a:spcBef>
                          <a:spcPts val="0"/>
                        </a:spcBef>
                        <a:spcAft>
                          <a:spcPts val="0"/>
                        </a:spcAft>
                        <a:buNone/>
                      </a:pPr>
                      <a:r>
                        <a:rPr lang="en" b="1" i="1"/>
                        <a:t>35 mins:</a:t>
                      </a:r>
                      <a:r>
                        <a:rPr lang="en" b="1"/>
                        <a:t> Fuel Station Tour (Spring)</a:t>
                      </a:r>
                      <a:endParaRPr b="1"/>
                    </a:p>
                    <a:p>
                      <a:pPr marL="457200" lvl="0" indent="0" algn="l" rtl="0">
                        <a:spcBef>
                          <a:spcPts val="0"/>
                        </a:spcBef>
                        <a:spcAft>
                          <a:spcPts val="0"/>
                        </a:spcAft>
                        <a:buNone/>
                      </a:pPr>
                      <a:r>
                        <a:rPr lang="en"/>
                        <a:t>Tour nat. fuel station after practice, describe pre- and post- workout/comp fuel</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Clr>
                          <a:schemeClr val="dk2"/>
                        </a:buClr>
                        <a:buSzPts val="1100"/>
                        <a:buFont typeface="Arial"/>
                        <a:buNone/>
                      </a:pPr>
                      <a:r>
                        <a:rPr lang="en" b="1" i="1">
                          <a:solidFill>
                            <a:schemeClr val="dk2"/>
                          </a:solidFill>
                        </a:rPr>
                        <a:t>35 mins: </a:t>
                      </a:r>
                      <a:r>
                        <a:rPr lang="en" b="1">
                          <a:solidFill>
                            <a:schemeClr val="dk2"/>
                          </a:solidFill>
                        </a:rPr>
                        <a:t>Dining Hall Tour (Fall)</a:t>
                      </a:r>
                      <a:endParaRPr b="1">
                        <a:solidFill>
                          <a:schemeClr val="dk2"/>
                        </a:solidFill>
                      </a:endParaRPr>
                    </a:p>
                    <a:p>
                      <a:pPr marL="457200" lvl="0" indent="0" algn="l" rtl="0">
                        <a:spcBef>
                          <a:spcPts val="0"/>
                        </a:spcBef>
                        <a:spcAft>
                          <a:spcPts val="0"/>
                        </a:spcAft>
                        <a:buClr>
                          <a:schemeClr val="dk2"/>
                        </a:buClr>
                        <a:buSzPts val="1100"/>
                        <a:buFont typeface="Arial"/>
                        <a:buNone/>
                      </a:pPr>
                      <a:r>
                        <a:rPr lang="en">
                          <a:solidFill>
                            <a:schemeClr val="dk2"/>
                          </a:solidFill>
                        </a:rPr>
                        <a:t>Describe what athletes’ meals should look like, they create a plate, compare afterwards, &amp; eat</a:t>
                      </a:r>
                      <a:endParaRPr>
                        <a:solidFill>
                          <a:schemeClr val="dk2"/>
                        </a:solidFill>
                      </a:endParaRPr>
                    </a:p>
                    <a:p>
                      <a:pPr marL="0" lvl="0" indent="0" algn="l" rtl="0">
                        <a:spcBef>
                          <a:spcPts val="0"/>
                        </a:spcBef>
                        <a:spcAft>
                          <a:spcPts val="0"/>
                        </a:spcAft>
                        <a:buClr>
                          <a:schemeClr val="dk2"/>
                        </a:buClr>
                        <a:buSzPts val="1100"/>
                        <a:buFont typeface="Arial"/>
                        <a:buNone/>
                      </a:pPr>
                      <a:r>
                        <a:rPr lang="en" b="1" i="1">
                          <a:solidFill>
                            <a:schemeClr val="dk2"/>
                          </a:solidFill>
                        </a:rPr>
                        <a:t>35 mins:</a:t>
                      </a:r>
                      <a:r>
                        <a:rPr lang="en" b="1">
                          <a:solidFill>
                            <a:schemeClr val="dk2"/>
                          </a:solidFill>
                        </a:rPr>
                        <a:t> Fuel Station Tour (Spring)</a:t>
                      </a:r>
                      <a:endParaRPr b="1">
                        <a:solidFill>
                          <a:schemeClr val="dk2"/>
                        </a:solidFill>
                      </a:endParaRPr>
                    </a:p>
                    <a:p>
                      <a:pPr marL="457200" lvl="0" indent="0" algn="l" rtl="0">
                        <a:spcBef>
                          <a:spcPts val="0"/>
                        </a:spcBef>
                        <a:spcAft>
                          <a:spcPts val="0"/>
                        </a:spcAft>
                        <a:buNone/>
                      </a:pPr>
                      <a:r>
                        <a:rPr lang="en">
                          <a:solidFill>
                            <a:schemeClr val="dk2"/>
                          </a:solidFill>
                        </a:rPr>
                        <a:t>Tour nat. fuel station after practice, describe pre- and post- workout/comp fuel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567125">
                <a:tc>
                  <a:txBody>
                    <a:bodyPr/>
                    <a:lstStyle/>
                    <a:p>
                      <a:pPr marL="0" lvl="0" indent="0" algn="ctr" rtl="0">
                        <a:spcBef>
                          <a:spcPts val="0"/>
                        </a:spcBef>
                        <a:spcAft>
                          <a:spcPts val="0"/>
                        </a:spcAft>
                        <a:buNone/>
                      </a:pPr>
                      <a:r>
                        <a:rPr lang="en" sz="2400">
                          <a:latin typeface="Oswald"/>
                          <a:ea typeface="Oswald"/>
                          <a:cs typeface="Oswald"/>
                          <a:sym typeface="Oswald"/>
                        </a:rPr>
                        <a:t>Distance Swimmers</a:t>
                      </a:r>
                      <a:endParaRPr sz="2400">
                        <a:latin typeface="Oswald"/>
                        <a:ea typeface="Oswald"/>
                        <a:cs typeface="Oswald"/>
                        <a:sym typeface="Oswald"/>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Clr>
                          <a:schemeClr val="dk2"/>
                        </a:buClr>
                        <a:buSzPts val="1100"/>
                        <a:buFont typeface="Arial"/>
                        <a:buNone/>
                      </a:pPr>
                      <a:r>
                        <a:rPr lang="en" b="1" i="1">
                          <a:solidFill>
                            <a:schemeClr val="dk2"/>
                          </a:solidFill>
                        </a:rPr>
                        <a:t>35 mins:</a:t>
                      </a:r>
                      <a:r>
                        <a:rPr lang="en" b="1">
                          <a:solidFill>
                            <a:schemeClr val="dk2"/>
                          </a:solidFill>
                        </a:rPr>
                        <a:t> Dining Hall Tour (Fall)</a:t>
                      </a:r>
                      <a:endParaRPr b="1">
                        <a:solidFill>
                          <a:schemeClr val="dk2"/>
                        </a:solidFill>
                      </a:endParaRPr>
                    </a:p>
                    <a:p>
                      <a:pPr marL="457200" lvl="0" indent="0" algn="l" rtl="0">
                        <a:spcBef>
                          <a:spcPts val="0"/>
                        </a:spcBef>
                        <a:spcAft>
                          <a:spcPts val="0"/>
                        </a:spcAft>
                        <a:buClr>
                          <a:schemeClr val="dk2"/>
                        </a:buClr>
                        <a:buSzPts val="1100"/>
                        <a:buFont typeface="Arial"/>
                        <a:buNone/>
                      </a:pPr>
                      <a:r>
                        <a:rPr lang="en">
                          <a:solidFill>
                            <a:schemeClr val="dk2"/>
                          </a:solidFill>
                        </a:rPr>
                        <a:t>Describe what athletes’ meals should look like, they create a plate, compare afterwards, &amp; eat</a:t>
                      </a:r>
                      <a:endParaRPr>
                        <a:solidFill>
                          <a:schemeClr val="dk2"/>
                        </a:solidFill>
                      </a:endParaRPr>
                    </a:p>
                    <a:p>
                      <a:pPr marL="0" lvl="0" indent="0" algn="l" rtl="0">
                        <a:spcBef>
                          <a:spcPts val="0"/>
                        </a:spcBef>
                        <a:spcAft>
                          <a:spcPts val="0"/>
                        </a:spcAft>
                        <a:buClr>
                          <a:schemeClr val="dk2"/>
                        </a:buClr>
                        <a:buSzPts val="1100"/>
                        <a:buFont typeface="Arial"/>
                        <a:buNone/>
                      </a:pPr>
                      <a:r>
                        <a:rPr lang="en" b="1" i="1">
                          <a:solidFill>
                            <a:schemeClr val="dk2"/>
                          </a:solidFill>
                        </a:rPr>
                        <a:t>35 mins:</a:t>
                      </a:r>
                      <a:r>
                        <a:rPr lang="en" b="1">
                          <a:solidFill>
                            <a:schemeClr val="dk2"/>
                          </a:solidFill>
                        </a:rPr>
                        <a:t> Fuel Station Tour (Spring)</a:t>
                      </a:r>
                      <a:endParaRPr b="1">
                        <a:solidFill>
                          <a:schemeClr val="dk2"/>
                        </a:solidFill>
                      </a:endParaRPr>
                    </a:p>
                    <a:p>
                      <a:pPr marL="457200" lvl="0" indent="0" algn="l" rtl="0">
                        <a:spcBef>
                          <a:spcPts val="0"/>
                        </a:spcBef>
                        <a:spcAft>
                          <a:spcPts val="0"/>
                        </a:spcAft>
                        <a:buClr>
                          <a:schemeClr val="dk2"/>
                        </a:buClr>
                        <a:buSzPts val="1100"/>
                        <a:buFont typeface="Arial"/>
                        <a:buNone/>
                      </a:pPr>
                      <a:r>
                        <a:rPr lang="en">
                          <a:solidFill>
                            <a:schemeClr val="dk2"/>
                          </a:solidFill>
                        </a:rPr>
                        <a:t>Tour nat. fuel station after practice, describe pre- and post- workout/comp fuel</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Clr>
                          <a:schemeClr val="dk2"/>
                        </a:buClr>
                        <a:buSzPts val="1100"/>
                        <a:buFont typeface="Arial"/>
                        <a:buNone/>
                      </a:pPr>
                      <a:r>
                        <a:rPr lang="en" b="1" i="1">
                          <a:solidFill>
                            <a:schemeClr val="dk2"/>
                          </a:solidFill>
                        </a:rPr>
                        <a:t>35 mins:</a:t>
                      </a:r>
                      <a:r>
                        <a:rPr lang="en" b="1">
                          <a:solidFill>
                            <a:schemeClr val="dk2"/>
                          </a:solidFill>
                        </a:rPr>
                        <a:t> Dining Hall Tour (Fall)</a:t>
                      </a:r>
                      <a:endParaRPr b="1">
                        <a:solidFill>
                          <a:schemeClr val="dk2"/>
                        </a:solidFill>
                      </a:endParaRPr>
                    </a:p>
                    <a:p>
                      <a:pPr marL="457200" lvl="0" indent="0" algn="l" rtl="0">
                        <a:spcBef>
                          <a:spcPts val="0"/>
                        </a:spcBef>
                        <a:spcAft>
                          <a:spcPts val="0"/>
                        </a:spcAft>
                        <a:buClr>
                          <a:schemeClr val="dk2"/>
                        </a:buClr>
                        <a:buSzPts val="1100"/>
                        <a:buFont typeface="Arial"/>
                        <a:buNone/>
                      </a:pPr>
                      <a:r>
                        <a:rPr lang="en">
                          <a:solidFill>
                            <a:schemeClr val="dk2"/>
                          </a:solidFill>
                        </a:rPr>
                        <a:t>Describe what athletes’ meals should look like, they create a plate, compare afterwards, &amp; eat</a:t>
                      </a:r>
                      <a:endParaRPr>
                        <a:solidFill>
                          <a:schemeClr val="dk2"/>
                        </a:solidFill>
                      </a:endParaRPr>
                    </a:p>
                    <a:p>
                      <a:pPr marL="0" lvl="0" indent="0" algn="l" rtl="0">
                        <a:spcBef>
                          <a:spcPts val="0"/>
                        </a:spcBef>
                        <a:spcAft>
                          <a:spcPts val="0"/>
                        </a:spcAft>
                        <a:buClr>
                          <a:schemeClr val="dk2"/>
                        </a:buClr>
                        <a:buSzPts val="1100"/>
                        <a:buFont typeface="Arial"/>
                        <a:buNone/>
                      </a:pPr>
                      <a:r>
                        <a:rPr lang="en" b="1" i="1">
                          <a:solidFill>
                            <a:schemeClr val="dk2"/>
                          </a:solidFill>
                        </a:rPr>
                        <a:t>35 mins:</a:t>
                      </a:r>
                      <a:r>
                        <a:rPr lang="en" b="1">
                          <a:solidFill>
                            <a:schemeClr val="dk2"/>
                          </a:solidFill>
                        </a:rPr>
                        <a:t> Fuel Station Tour (Spring)</a:t>
                      </a:r>
                      <a:endParaRPr b="1">
                        <a:solidFill>
                          <a:schemeClr val="dk2"/>
                        </a:solidFill>
                      </a:endParaRPr>
                    </a:p>
                    <a:p>
                      <a:pPr marL="457200" lvl="0" indent="0" algn="l" rtl="0">
                        <a:spcBef>
                          <a:spcPts val="0"/>
                        </a:spcBef>
                        <a:spcAft>
                          <a:spcPts val="0"/>
                        </a:spcAft>
                        <a:buClr>
                          <a:schemeClr val="dk2"/>
                        </a:buClr>
                        <a:buSzPts val="1100"/>
                        <a:buFont typeface="Arial"/>
                        <a:buNone/>
                      </a:pPr>
                      <a:r>
                        <a:rPr lang="en">
                          <a:solidFill>
                            <a:schemeClr val="dk2"/>
                          </a:solidFill>
                        </a:rPr>
                        <a:t>Tour nat. fuel station after practice, describe pre- and post- workout/comp fuel</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chemeClr val="accent5"/>
                </a:highlight>
              </a:rPr>
              <a:t>Team Talk: Female Distance Swimmers- Fuel Station</a:t>
            </a:r>
            <a:endParaRPr>
              <a:highlight>
                <a:schemeClr val="accent5"/>
              </a:highlight>
            </a:endParaRPr>
          </a:p>
        </p:txBody>
      </p:sp>
      <p:sp>
        <p:nvSpPr>
          <p:cNvPr id="106" name="Google Shape;106;p21"/>
          <p:cNvSpPr txBox="1">
            <a:spLocks noGrp="1"/>
          </p:cNvSpPr>
          <p:nvPr>
            <p:ph type="body" idx="1"/>
          </p:nvPr>
        </p:nvSpPr>
        <p:spPr>
          <a:xfrm>
            <a:off x="311700" y="1234075"/>
            <a:ext cx="8520600" cy="3334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After practice, meet at the Fuel Station in the Natatorium</a:t>
            </a:r>
            <a:endParaRPr/>
          </a:p>
          <a:p>
            <a:pPr marL="457200" lvl="0" indent="-342900" algn="l" rtl="0">
              <a:spcBef>
                <a:spcPts val="0"/>
              </a:spcBef>
              <a:spcAft>
                <a:spcPts val="0"/>
              </a:spcAft>
              <a:buSzPts val="1800"/>
              <a:buChar char="●"/>
            </a:pPr>
            <a:r>
              <a:rPr lang="en"/>
              <a:t>Show what foods and snacks are available and describe when the best time to consume them is (provide handouts)</a:t>
            </a:r>
            <a:endParaRPr/>
          </a:p>
          <a:p>
            <a:pPr marL="914400" lvl="1" indent="-317500" algn="l" rtl="0">
              <a:spcBef>
                <a:spcPts val="0"/>
              </a:spcBef>
              <a:spcAft>
                <a:spcPts val="0"/>
              </a:spcAft>
              <a:buSzPts val="1400"/>
              <a:buChar char="○"/>
            </a:pPr>
            <a:r>
              <a:rPr lang="en"/>
              <a:t>Pre- &amp; post- workout fuel</a:t>
            </a:r>
            <a:endParaRPr/>
          </a:p>
          <a:p>
            <a:pPr marL="914400" lvl="1" indent="-317500" algn="l" rtl="0">
              <a:spcBef>
                <a:spcPts val="0"/>
              </a:spcBef>
              <a:spcAft>
                <a:spcPts val="0"/>
              </a:spcAft>
              <a:buSzPts val="1400"/>
              <a:buChar char="○"/>
            </a:pPr>
            <a:r>
              <a:rPr lang="en"/>
              <a:t>Before, during, and after competitions</a:t>
            </a:r>
            <a:endParaRPr/>
          </a:p>
          <a:p>
            <a:pPr marL="457200" lvl="0" indent="-342900" algn="l" rtl="0">
              <a:spcBef>
                <a:spcPts val="0"/>
              </a:spcBef>
              <a:spcAft>
                <a:spcPts val="0"/>
              </a:spcAft>
              <a:buSzPts val="1800"/>
              <a:buChar char="●"/>
            </a:pPr>
            <a:r>
              <a:rPr lang="en"/>
              <a:t>Describe where to find other Fuel Stations, what is offered, as well as other services for athletes </a:t>
            </a:r>
            <a:endParaRPr/>
          </a:p>
          <a:p>
            <a:pPr marL="457200" lvl="0" indent="-342900" algn="l" rtl="0">
              <a:spcBef>
                <a:spcPts val="0"/>
              </a:spcBef>
              <a:spcAft>
                <a:spcPts val="0"/>
              </a:spcAft>
              <a:buSzPts val="1800"/>
              <a:buChar char="●"/>
            </a:pPr>
            <a:r>
              <a:rPr lang="en"/>
              <a:t>Discuss Female Athlete Triad</a:t>
            </a:r>
            <a:endParaRPr/>
          </a:p>
          <a:p>
            <a:pPr marL="914400" lvl="1" indent="-317500" algn="l" rtl="0">
              <a:spcBef>
                <a:spcPts val="0"/>
              </a:spcBef>
              <a:spcAft>
                <a:spcPts val="0"/>
              </a:spcAft>
              <a:buSzPts val="1400"/>
              <a:buChar char="○"/>
            </a:pPr>
            <a:r>
              <a:rPr lang="en"/>
              <a:t>Should be discussed for both groups of females, as well as during Spring and Fall</a:t>
            </a:r>
            <a:endParaRPr/>
          </a:p>
          <a:p>
            <a:pPr marL="914400" lvl="1" indent="-317500" algn="l" rtl="0">
              <a:spcBef>
                <a:spcPts val="0"/>
              </a:spcBef>
              <a:spcAft>
                <a:spcPts val="0"/>
              </a:spcAft>
              <a:buSzPts val="1400"/>
              <a:buChar char="○"/>
            </a:pPr>
            <a:r>
              <a:rPr lang="en"/>
              <a:t>Describe what it is and the importance of meeting caloric demands</a:t>
            </a:r>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923</Words>
  <Application>Microsoft Office PowerPoint</Application>
  <PresentationFormat>On-screen Show (16:9)</PresentationFormat>
  <Paragraphs>90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Montserrat</vt:lpstr>
      <vt:lpstr>Times New Roman</vt:lpstr>
      <vt:lpstr>Oswald</vt:lpstr>
      <vt:lpstr>Playfair Display</vt:lpstr>
      <vt:lpstr>Pop</vt:lpstr>
      <vt:lpstr>PowerPoint Presentation</vt:lpstr>
      <vt:lpstr>Proposal</vt:lpstr>
      <vt:lpstr>Proposal (continued)</vt:lpstr>
      <vt:lpstr>Proposal (continued)</vt:lpstr>
      <vt:lpstr>Proposal (continued)</vt:lpstr>
      <vt:lpstr>PowerPoint Presentation</vt:lpstr>
      <vt:lpstr>PowerPoint Presentation</vt:lpstr>
      <vt:lpstr>Team Talk</vt:lpstr>
      <vt:lpstr>Team Talk: Female Distance Swimmers- Fuel Station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Haleigh Miller</dc:creator>
  <cp:lastModifiedBy>Haleigh Miller</cp:lastModifiedBy>
  <cp:revision>1</cp:revision>
  <dcterms:modified xsi:type="dcterms:W3CDTF">2019-04-18T00:37:19Z</dcterms:modified>
</cp:coreProperties>
</file>